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image29.jpg" ContentType="image/jpeg"/>
  <Override PartName="/ppt/media/image30.jpg" ContentType="image/jpe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sldIdLst>
    <p:sldId id="258" r:id="rId2"/>
    <p:sldId id="281" r:id="rId3"/>
    <p:sldId id="257" r:id="rId4"/>
    <p:sldId id="286" r:id="rId5"/>
    <p:sldId id="279" r:id="rId6"/>
    <p:sldId id="261" r:id="rId7"/>
    <p:sldId id="260" r:id="rId8"/>
    <p:sldId id="259" r:id="rId9"/>
    <p:sldId id="262" r:id="rId10"/>
    <p:sldId id="263" r:id="rId11"/>
    <p:sldId id="265" r:id="rId12"/>
    <p:sldId id="266" r:id="rId13"/>
    <p:sldId id="267" r:id="rId14"/>
    <p:sldId id="264" r:id="rId15"/>
    <p:sldId id="280" r:id="rId16"/>
    <p:sldId id="268" r:id="rId17"/>
    <p:sldId id="269" r:id="rId18"/>
    <p:sldId id="271" r:id="rId19"/>
    <p:sldId id="270" r:id="rId20"/>
    <p:sldId id="272" r:id="rId21"/>
    <p:sldId id="285" r:id="rId22"/>
    <p:sldId id="274" r:id="rId23"/>
    <p:sldId id="275" r:id="rId24"/>
    <p:sldId id="276" r:id="rId25"/>
    <p:sldId id="273" r:id="rId26"/>
    <p:sldId id="277" r:id="rId27"/>
    <p:sldId id="283" r:id="rId28"/>
    <p:sldId id="284" r:id="rId29"/>
    <p:sldId id="282" r:id="rId30"/>
    <p:sldId id="278" r:id="rId3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8" autoAdjust="0"/>
  </p:normalViewPr>
  <p:slideViewPr>
    <p:cSldViewPr>
      <p:cViewPr varScale="1">
        <p:scale>
          <a:sx n="86" d="100"/>
          <a:sy n="86" d="100"/>
        </p:scale>
        <p:origin x="1382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9600" y="1"/>
            <a:ext cx="7772400" cy="1219200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 dirty="0"/>
              <a:t>Click to edit </a:t>
            </a:r>
            <a:r>
              <a:rPr lang="en-US" dirty="0" err="1"/>
              <a:t>hMaster</a:t>
            </a:r>
            <a:r>
              <a:rPr lang="en-US" dirty="0"/>
              <a:t>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371600" y="51054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</a:t>
            </a:r>
            <a:r>
              <a:rPr lang="en-US" dirty="0" err="1"/>
              <a:t>Mastk</a:t>
            </a:r>
            <a:endParaRPr lang="en-US" dirty="0"/>
          </a:p>
          <a:p>
            <a:r>
              <a:rPr lang="en-US" dirty="0"/>
              <a:t>H</a:t>
            </a:r>
          </a:p>
          <a:p>
            <a:r>
              <a:rPr lang="en-US" dirty="0"/>
              <a:t>Ker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2729215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22-Feb-20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2315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22-Feb-20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1516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22-Feb-20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6618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22-Feb-20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7332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22-Feb-20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2967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22-Feb-20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9806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22-Feb-20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5019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22-Feb-20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6820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22-Feb-20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9025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22-Feb-20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61284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400" y="0"/>
            <a:ext cx="88392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" y="762000"/>
            <a:ext cx="8839200" cy="5715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30E4BE-DC49-4C06-9EAD-5C882F80E0B2}" type="datetimeFigureOut">
              <a:rPr lang="en-US" smtClean="0"/>
              <a:t>22-Feb-20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492875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2945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iismath.com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www.youtube.com/watch?v=KOUSSlKUJ-A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fKXztwtXaGo" TargetMode="External"/><Relationship Id="rId2" Type="http://schemas.openxmlformats.org/officeDocument/2006/relationships/hyperlink" Target="https://www.youtube.com/watch?v=JDUb6CurYJM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hyperlink" Target="https://en.wikipedia.org/wiki/Lenna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pinetools.com/image-edge-detection" TargetMode="External"/><Relationship Id="rId2" Type="http://schemas.openxmlformats.org/officeDocument/2006/relationships/hyperlink" Target="https://www.youtube.com/watch?v=hQ-bpfdWQh8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hyperlink" Target="https://www.youtube.com/watch?v=dY0K65eXhkA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www.youtube.com/watch?v=PySBQ8Q_R8k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hyperlink" Target="http://www.in2white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quickdraw.withgoogle.com/" TargetMode="External"/><Relationship Id="rId2" Type="http://schemas.openxmlformats.org/officeDocument/2006/relationships/hyperlink" Target="https://deepdreamgenerator.com/generator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-QvIX3cY4lc" TargetMode="External"/><Relationship Id="rId2" Type="http://schemas.openxmlformats.org/officeDocument/2006/relationships/hyperlink" Target="https://www.youtube.com/watch?v=cQ54GDm1eL0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nvidia-research-mingyuliu.com/gaugan" TargetMode="External"/><Relationship Id="rId4" Type="http://schemas.openxmlformats.org/officeDocument/2006/relationships/hyperlink" Target="https://www.youtube.com/watch?v=p5U4NgVGAwg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://szeliski.org/Book/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 to Computer Vision</a:t>
            </a:r>
          </a:p>
        </p:txBody>
      </p:sp>
      <p:pic>
        <p:nvPicPr>
          <p:cNvPr id="1026" name="Picture 2" descr="Image result for computer vision">
            <a:extLst>
              <a:ext uri="{FF2B5EF4-FFF2-40B4-BE49-F238E27FC236}">
                <a16:creationId xmlns:a16="http://schemas.microsoft.com/office/drawing/2014/main" id="{BBD7E710-269F-4FB0-8DF7-C49D128F5D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582" y="1257300"/>
            <a:ext cx="7716836" cy="434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F669D467-9216-4648-BC7D-086B81046826}"/>
              </a:ext>
            </a:extLst>
          </p:cNvPr>
          <p:cNvSpPr txBox="1">
            <a:spLocks/>
          </p:cNvSpPr>
          <p:nvPr/>
        </p:nvSpPr>
        <p:spPr>
          <a:xfrm>
            <a:off x="228600" y="5695465"/>
            <a:ext cx="8534400" cy="11625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Yoni Chechik</a:t>
            </a:r>
          </a:p>
          <a:p>
            <a:r>
              <a:rPr lang="en-US">
                <a:hlinkClick r:id="rId3"/>
              </a:rPr>
              <a:t>www.AIisMath.com</a:t>
            </a:r>
            <a:endParaRPr lang="en-US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60033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CV?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76539"/>
            <a:ext cx="9144000" cy="51399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Oval 3"/>
          <p:cNvSpPr/>
          <p:nvPr/>
        </p:nvSpPr>
        <p:spPr>
          <a:xfrm>
            <a:off x="2590800" y="2590800"/>
            <a:ext cx="1447800" cy="838200"/>
          </a:xfrm>
          <a:prstGeom prst="ellipse">
            <a:avLst/>
          </a:prstGeom>
          <a:noFill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8667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PrimeSense</a:t>
            </a:r>
            <a:r>
              <a:rPr lang="en-US" dirty="0"/>
              <a:t> == </a:t>
            </a:r>
            <a:r>
              <a:rPr lang="en-US" dirty="0" err="1"/>
              <a:t>Kinect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/>
              <a:t>Kinect for Xbox 360:</a:t>
            </a:r>
            <a:r>
              <a:rPr lang="en-US" dirty="0"/>
              <a:t> 3D scanner system using </a:t>
            </a:r>
            <a:r>
              <a:rPr lang="en-US" b="1" dirty="0"/>
              <a:t>Light Coding</a:t>
            </a:r>
            <a:r>
              <a:rPr lang="en-US" dirty="0"/>
              <a:t> approach for 3D reconstruction.</a:t>
            </a:r>
          </a:p>
          <a:p>
            <a:r>
              <a:rPr lang="en-US" dirty="0" err="1"/>
              <a:t>KinectFusion</a:t>
            </a:r>
            <a:r>
              <a:rPr lang="en-US" dirty="0"/>
              <a:t> [</a:t>
            </a:r>
            <a:r>
              <a:rPr lang="en-US" dirty="0" err="1"/>
              <a:t>Newcombe</a:t>
            </a:r>
            <a:r>
              <a:rPr lang="en-US" dirty="0"/>
              <a:t> et al., 2011] : </a:t>
            </a:r>
            <a:r>
              <a:rPr lang="en-US" dirty="0">
                <a:hlinkClick r:id="rId2"/>
              </a:rPr>
              <a:t>https://www.youtube.com/watch?v=KOUSSlKUJ-A</a:t>
            </a:r>
            <a:endParaRPr lang="en-US" dirty="0"/>
          </a:p>
        </p:txBody>
      </p:sp>
      <p:pic>
        <p:nvPicPr>
          <p:cNvPr id="3074" name="Picture 2" descr="https://upload.wikimedia.org/wikipedia/commons/thumb/6/67/Xbox-360-Kinect-Standalone.png/1920px-Xbox-360-Kinect-Standalon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2590800"/>
            <a:ext cx="3043708" cy="1051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upload.wikimedia.org/wikipedia/commons/7/76/Kinect2-ir-imag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148" y="3733800"/>
            <a:ext cx="3605689" cy="287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s://upload.wikimedia.org/wikipedia/commons/9/90/Kinect2-deepmap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3759200"/>
            <a:ext cx="3581400" cy="2884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9619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CV?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76539"/>
            <a:ext cx="9144000" cy="51399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Oval 3"/>
          <p:cNvSpPr/>
          <p:nvPr/>
        </p:nvSpPr>
        <p:spPr>
          <a:xfrm>
            <a:off x="6705600" y="4038600"/>
            <a:ext cx="1447800" cy="838200"/>
          </a:xfrm>
          <a:prstGeom prst="ellipse">
            <a:avLst/>
          </a:prstGeom>
          <a:noFill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21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Mobileye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err="1"/>
              <a:t>Mobileye</a:t>
            </a:r>
            <a:r>
              <a:rPr lang="en-US" dirty="0"/>
              <a:t> is an Israeli subsidiary of Intel corporation that develops vision-based advanced driver-assistance systems (ADAS) providing warnings for collision prevention and mitigation. [Wikipedia]</a:t>
            </a:r>
          </a:p>
          <a:p>
            <a:r>
              <a:rPr lang="en-US" dirty="0">
                <a:hlinkClick r:id="rId2"/>
              </a:rPr>
              <a:t>https://www.youtube.com/watch?v=JDUb6CurYJM</a:t>
            </a:r>
            <a:endParaRPr lang="en-US" dirty="0"/>
          </a:p>
          <a:p>
            <a:r>
              <a:rPr lang="en-US" dirty="0">
                <a:hlinkClick r:id="rId3"/>
              </a:rPr>
              <a:t>https://www.youtube.com/watch?v=fKXztwtXaGo</a:t>
            </a:r>
            <a:r>
              <a:rPr lang="en-US" dirty="0"/>
              <a:t> (Tesla- cooler!)</a:t>
            </a:r>
            <a:br>
              <a:rPr lang="en-US" dirty="0"/>
            </a:br>
            <a:endParaRPr lang="en-US" dirty="0"/>
          </a:p>
        </p:txBody>
      </p:sp>
      <p:pic>
        <p:nvPicPr>
          <p:cNvPr id="4098" name="Picture 2" descr="Image result for mobileye movi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3562669"/>
            <a:ext cx="5867400" cy="3300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80843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CV?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050" name="Picture 2" descr="Image result for computer vision israe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47440"/>
            <a:ext cx="9144000" cy="5139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6818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CV related topics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Virtual/augmented reality</a:t>
            </a:r>
          </a:p>
          <a:p>
            <a:r>
              <a:rPr lang="en-US" dirty="0"/>
              <a:t>navigation</a:t>
            </a:r>
          </a:p>
          <a:p>
            <a:r>
              <a:rPr lang="en-US" dirty="0"/>
              <a:t>Gaming</a:t>
            </a:r>
          </a:p>
          <a:p>
            <a:r>
              <a:rPr lang="en-US" dirty="0"/>
              <a:t>medicine</a:t>
            </a:r>
          </a:p>
          <a:p>
            <a:r>
              <a:rPr lang="en-US" dirty="0"/>
              <a:t>And much more…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4114800"/>
            <a:ext cx="4547022" cy="26008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8812" y="1752600"/>
            <a:ext cx="2472891" cy="2052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4167730"/>
            <a:ext cx="4500563" cy="2547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90" name="Picture 6" descr="Image result for computer vision tumor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6494" y="2243138"/>
            <a:ext cx="2612937" cy="159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4611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Course details</a:t>
            </a:r>
          </a:p>
          <a:p>
            <a:r>
              <a:rPr lang="en-US" dirty="0"/>
              <a:t>What is computer vision (CV)?</a:t>
            </a:r>
          </a:p>
          <a:p>
            <a:r>
              <a:rPr lang="en-US" b="1" dirty="0"/>
              <a:t>Course outline</a:t>
            </a:r>
          </a:p>
          <a:p>
            <a:r>
              <a:rPr lang="en-US" dirty="0"/>
              <a:t>Intro to Python</a:t>
            </a:r>
          </a:p>
        </p:txBody>
      </p:sp>
    </p:spTree>
    <p:extLst>
      <p:ext uri="{BB962C8B-B14F-4D97-AF65-F5344CB8AC3E}">
        <p14:creationId xmlns:p14="http://schemas.microsoft.com/office/powerpoint/2010/main" val="30732654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outline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43715298"/>
              </p:ext>
            </p:extLst>
          </p:nvPr>
        </p:nvGraphicFramePr>
        <p:xfrm>
          <a:off x="152400" y="838200"/>
          <a:ext cx="8839200" cy="57017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3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05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6700">
                <a:tc>
                  <a:txBody>
                    <a:bodyPr/>
                    <a:lstStyle/>
                    <a:p>
                      <a:pPr marL="0" marR="0" algn="l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#</a:t>
                      </a:r>
                      <a:endParaRPr lang="en-US" sz="1800" dirty="0"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58994" marR="58994" marT="0" marB="0"/>
                </a:tc>
                <a:tc>
                  <a:txBody>
                    <a:bodyPr/>
                    <a:lstStyle/>
                    <a:p>
                      <a:pPr marL="0" marR="0" algn="l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subject</a:t>
                      </a:r>
                      <a:endParaRPr lang="en-US" sz="1800" dirty="0"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58994" marR="58994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1</a:t>
                      </a:r>
                      <a:endParaRPr lang="en-US" sz="1800" dirty="0"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58994" marR="5899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Introduction to CV + Python: NumPy, Matplotlib, OpenCV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2</a:t>
                      </a:r>
                      <a:endParaRPr lang="en-US" sz="1800" dirty="0"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58994" marR="5899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Image processing recap: convolutions, LPF, HPF, morphology, connected components, gamma correction, decimation, interpolation. 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3</a:t>
                      </a:r>
                      <a:endParaRPr lang="en-US" sz="1800" dirty="0"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58994" marR="5899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Edge detection: gradient (</a:t>
                      </a:r>
                      <a:r>
                        <a:rPr lang="en-US" sz="1800" b="1" dirty="0" err="1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roberts</a:t>
                      </a:r>
                      <a:r>
                        <a:rPr lang="en-US" sz="1800" b="1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en-US" sz="1800" b="1" dirty="0" err="1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prewitt</a:t>
                      </a:r>
                      <a:r>
                        <a:rPr lang="en-US" sz="1800" b="1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en-US" sz="1800" b="1" dirty="0" err="1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sobel</a:t>
                      </a:r>
                      <a:r>
                        <a:rPr lang="en-US" sz="1800" b="1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), Laplacian, </a:t>
                      </a:r>
                      <a:r>
                        <a:rPr lang="en-US" sz="1800" b="1" dirty="0" err="1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DoG</a:t>
                      </a:r>
                      <a:r>
                        <a:rPr lang="en-US" sz="1800" b="1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(derivative of Gaussian), canny edge detector.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4</a:t>
                      </a:r>
                      <a:endParaRPr lang="en-US" sz="1800" dirty="0"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58994" marR="5899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Curve fitting: least squares, total least squares, RANSAC, Hough transform.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 algn="l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800" dirty="0">
                          <a:effectLst/>
                        </a:rPr>
                        <a:t>5</a:t>
                      </a:r>
                      <a:endParaRPr lang="en-US" sz="1800" dirty="0"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58994" marR="5899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Image formation: BRDF, pinhole camera, digital camera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 algn="l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800" dirty="0">
                          <a:effectLst/>
                        </a:rPr>
                        <a:t>6</a:t>
                      </a:r>
                      <a:endParaRPr lang="en-US" sz="1800" dirty="0"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58994" marR="5899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Geometric transformation: 2d-&gt;2d, 3d-&gt;3d, 3d-&gt;2d (perspective and homographic projection)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 algn="l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800" dirty="0">
                          <a:effectLst/>
                        </a:rPr>
                        <a:t>7</a:t>
                      </a:r>
                      <a:endParaRPr lang="en-US" sz="1800" dirty="0"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58994" marR="5899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Camera calibration: extrinsic, intrinsic, radial distortion.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</a:rPr>
                        <a:t>8</a:t>
                      </a:r>
                      <a:endParaRPr lang="en-US" sz="1800" dirty="0"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58994" marR="5899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Stereo vision</a:t>
                      </a:r>
                      <a:r>
                        <a:rPr lang="he-IL" sz="180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:</a:t>
                      </a:r>
                      <a:r>
                        <a:rPr lang="en-US" sz="180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dual camera rectification, triangulation.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</a:rPr>
                        <a:t>9</a:t>
                      </a:r>
                      <a:endParaRPr lang="en-US" sz="1800" dirty="0"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58994" marR="5899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Features: feature detection, feature description, matching, SIFT, panoramas.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</a:rPr>
                        <a:t>10</a:t>
                      </a:r>
                      <a:endParaRPr lang="en-US" sz="1800" dirty="0"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58994" marR="5899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Stereo: SfM, Epipolar geometry, rectification, triangulation, matching.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11</a:t>
                      </a:r>
                      <a:endParaRPr lang="en-US" sz="1800" dirty="0"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58994" marR="5899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Neural networks 1: intro, perceptron, dense layers, MNIST.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12</a:t>
                      </a:r>
                      <a:endParaRPr lang="en-US" sz="1800" dirty="0"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58994" marR="5899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Neural Networks 2: CNN, back-propagation, </a:t>
                      </a:r>
                      <a:r>
                        <a:rPr lang="en-US" sz="1800" b="1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tensorflow</a:t>
                      </a:r>
                      <a:r>
                        <a:rPr lang="en-US" sz="1800" b="1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.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058969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processing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Read more about </a:t>
            </a:r>
            <a:r>
              <a:rPr lang="en-US" dirty="0" err="1"/>
              <a:t>Lenna</a:t>
            </a:r>
            <a:r>
              <a:rPr lang="en-US" dirty="0"/>
              <a:t> – the standard test image: </a:t>
            </a:r>
            <a:r>
              <a:rPr lang="en-US" dirty="0">
                <a:hlinkClick r:id="rId2"/>
              </a:rPr>
              <a:t>https://en.wikipedia.org/wiki/Lenna</a:t>
            </a:r>
            <a:endParaRPr lang="en-US" dirty="0"/>
          </a:p>
        </p:txBody>
      </p:sp>
      <p:pic>
        <p:nvPicPr>
          <p:cNvPr id="8194" name="Picture 2" descr="Image result for image processi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1752600"/>
            <a:ext cx="365760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26824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Edge Detection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https://www.youtube.com/watch?v=hQ-bpfdWQh8</a:t>
            </a:r>
            <a:endParaRPr lang="en-US" dirty="0"/>
          </a:p>
          <a:p>
            <a:r>
              <a:rPr lang="en-US" dirty="0">
                <a:hlinkClick r:id="rId3"/>
              </a:rPr>
              <a:t>https://pinetools.com/image-edge-detection</a:t>
            </a:r>
            <a:endParaRPr lang="en-US" dirty="0"/>
          </a:p>
        </p:txBody>
      </p:sp>
      <p:pic>
        <p:nvPicPr>
          <p:cNvPr id="7170" name="Picture 2" descr="Image result for edge detecti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2362200"/>
            <a:ext cx="6591300" cy="3305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44385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Course details</a:t>
            </a:r>
          </a:p>
          <a:p>
            <a:r>
              <a:rPr lang="en-US" dirty="0"/>
              <a:t>What is computer vision (CV)?</a:t>
            </a:r>
          </a:p>
          <a:p>
            <a:r>
              <a:rPr lang="en-US" dirty="0"/>
              <a:t>Course outline</a:t>
            </a:r>
          </a:p>
          <a:p>
            <a:r>
              <a:rPr lang="en-US" dirty="0"/>
              <a:t>Intro to Python</a:t>
            </a:r>
          </a:p>
        </p:txBody>
      </p:sp>
    </p:spTree>
    <p:extLst>
      <p:ext uri="{BB962C8B-B14F-4D97-AF65-F5344CB8AC3E}">
        <p14:creationId xmlns:p14="http://schemas.microsoft.com/office/powerpoint/2010/main" val="42352227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Shape detection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9218" name="Picture 2" descr="Related image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981200"/>
            <a:ext cx="3859537" cy="3750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res_mari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2285999"/>
            <a:ext cx="4286250" cy="228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9894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11C2D6-37D2-42E8-B5BC-414022ED0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Curve fitting &amp; Hough transform</a:t>
            </a:r>
          </a:p>
        </p:txBody>
      </p:sp>
      <p:pic>
        <p:nvPicPr>
          <p:cNvPr id="5" name="Content Placeholder 4" descr="A picture containing sitting, covered, black, table&#10;&#10;Description automatically generated">
            <a:extLst>
              <a:ext uri="{FF2B5EF4-FFF2-40B4-BE49-F238E27FC236}">
                <a16:creationId xmlns:a16="http://schemas.microsoft.com/office/drawing/2014/main" id="{46E5A2D9-F1B0-4184-BE0B-A12B561E8E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8960" y="1219200"/>
            <a:ext cx="4800600" cy="4198303"/>
          </a:xfrm>
        </p:spPr>
      </p:pic>
      <p:pic>
        <p:nvPicPr>
          <p:cNvPr id="6" name="Picture 14">
            <a:extLst>
              <a:ext uri="{FF2B5EF4-FFF2-40B4-BE49-F238E27FC236}">
                <a16:creationId xmlns:a16="http://schemas.microsoft.com/office/drawing/2014/main" id="{761D2CA2-3713-430D-963D-1339AD55A2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60660"/>
            <a:ext cx="4373880" cy="2936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86083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Digital cameras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Image formation: </a:t>
            </a:r>
            <a:r>
              <a:rPr lang="en-US" dirty="0">
                <a:hlinkClick r:id="rId2"/>
              </a:rPr>
              <a:t>https://www.youtube.com/watch?v=dY0K65eXhkA</a:t>
            </a:r>
            <a:endParaRPr lang="en-US" dirty="0"/>
          </a:p>
          <a:p>
            <a:r>
              <a:rPr lang="en-US" dirty="0"/>
              <a:t>2D &amp; 3D transformation.</a:t>
            </a:r>
          </a:p>
          <a:p>
            <a:endParaRPr lang="en-US" dirty="0"/>
          </a:p>
        </p:txBody>
      </p:sp>
      <p:pic>
        <p:nvPicPr>
          <p:cNvPr id="11268" name="Picture 4" descr="Image result for image homographi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3190212"/>
            <a:ext cx="9059985" cy="3667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58282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calibration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Fisheye correction from go-pro for example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2290" name="Picture 2" descr="Image result for fisheye correc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590800"/>
            <a:ext cx="7162800" cy="4030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88868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Stereo &amp; 3d cameras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https://www.youtube.com/watch?v=PySBQ8Q_R8k</a:t>
            </a:r>
            <a:endParaRPr lang="en-US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" y="2057400"/>
            <a:ext cx="8915400" cy="2543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1702" y="5257800"/>
            <a:ext cx="5762297" cy="160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4600574"/>
            <a:ext cx="3329082" cy="2257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036531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5575" y="762000"/>
            <a:ext cx="8839200" cy="5715000"/>
          </a:xfrm>
        </p:spPr>
        <p:txBody>
          <a:bodyPr/>
          <a:lstStyle/>
          <a:p>
            <a:r>
              <a:rPr lang="en-US" dirty="0"/>
              <a:t>Extract interesting points from image for later recognition, stitching, learning and more.</a:t>
            </a:r>
          </a:p>
          <a:p>
            <a:r>
              <a:rPr lang="en-US" dirty="0">
                <a:hlinkClick r:id="rId2"/>
              </a:rPr>
              <a:t>http://www.in2white.com/</a:t>
            </a:r>
            <a:endParaRPr lang="en-US" dirty="0"/>
          </a:p>
          <a:p>
            <a:endParaRPr lang="en-US" dirty="0"/>
          </a:p>
        </p:txBody>
      </p:sp>
      <p:pic>
        <p:nvPicPr>
          <p:cNvPr id="10242" name="Picture 2" descr="R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826755"/>
            <a:ext cx="6423660" cy="3031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Image result for sift image stitchi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2110740"/>
            <a:ext cx="3352799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86347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https://deepdreamgenerator.com/generator</a:t>
            </a:r>
            <a:endParaRPr lang="en-US" dirty="0">
              <a:hlinkClick r:id="rId3"/>
            </a:endParaRPr>
          </a:p>
          <a:p>
            <a:r>
              <a:rPr lang="en-US" dirty="0">
                <a:hlinkClick r:id="rId3"/>
              </a:rPr>
              <a:t>https://quickdraw.withgoogle.com</a:t>
            </a:r>
            <a:endParaRPr lang="en-US" dirty="0"/>
          </a:p>
        </p:txBody>
      </p:sp>
      <p:pic>
        <p:nvPicPr>
          <p:cNvPr id="14338" name="Picture 2" descr="Image result for face recognition neural network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2362200"/>
            <a:ext cx="4789714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 descr="Image result for mnist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89" y="4019055"/>
            <a:ext cx="4163786" cy="2838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88784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F3561-6442-4459-8E22-E13716308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Dream generator- style transfer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BB8D6FD-7032-4B03-8826-74AAC83FB3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1042" y="762000"/>
            <a:ext cx="5741915" cy="5715000"/>
          </a:xfrm>
        </p:spPr>
      </p:pic>
    </p:spTree>
    <p:extLst>
      <p:ext uri="{BB962C8B-B14F-4D97-AF65-F5344CB8AC3E}">
        <p14:creationId xmlns:p14="http://schemas.microsoft.com/office/powerpoint/2010/main" val="13579707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0F1F04-E576-4E4E-BA51-3EBF95063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Dream generator- style transfer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2DF145-F58B-4E5D-9A91-8A54F9A317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turtle swimming under water&#10;&#10;Description automatically generated">
            <a:extLst>
              <a:ext uri="{FF2B5EF4-FFF2-40B4-BE49-F238E27FC236}">
                <a16:creationId xmlns:a16="http://schemas.microsoft.com/office/drawing/2014/main" id="{268A8F04-704A-4C09-8D05-9C64241291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9737" y="762000"/>
            <a:ext cx="5724525" cy="569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0394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23F2A0-26D8-467D-A3E3-3AE926C85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 some more AI stuff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204464-FE28-4D9F-BB8A-F2A8CDB16A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Deep fake</a:t>
            </a:r>
          </a:p>
          <a:p>
            <a:pPr lvl="1"/>
            <a:r>
              <a:rPr lang="en-US" dirty="0">
                <a:hlinkClick r:id="rId2"/>
              </a:rPr>
              <a:t>https://www.youtube.com/watch?v=cQ54GDm1eL0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https://www.youtube.com/watch?v=-QvIX3cY4lc</a:t>
            </a:r>
            <a:endParaRPr lang="en-US" dirty="0"/>
          </a:p>
          <a:p>
            <a:r>
              <a:rPr lang="en-US" dirty="0"/>
              <a:t>Nvidia </a:t>
            </a:r>
            <a:r>
              <a:rPr lang="en-US" dirty="0" err="1"/>
              <a:t>GauGAN</a:t>
            </a:r>
            <a:endParaRPr lang="en-US" dirty="0"/>
          </a:p>
          <a:p>
            <a:pPr lvl="1"/>
            <a:r>
              <a:rPr lang="en-US" dirty="0">
                <a:hlinkClick r:id="rId4"/>
              </a:rPr>
              <a:t>https://www.youtube.com/watch?v=p5U4NgVGAwg</a:t>
            </a:r>
            <a:endParaRPr lang="en-US" dirty="0"/>
          </a:p>
          <a:p>
            <a:pPr lvl="1"/>
            <a:r>
              <a:rPr lang="en-US" dirty="0">
                <a:hlinkClick r:id="rId5"/>
              </a:rPr>
              <a:t>http://nvidia-research-mingyuliu.com/gaugan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06137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Lectures Based on the book: </a:t>
            </a:r>
            <a:r>
              <a:rPr lang="en-US" b="1" dirty="0"/>
              <a:t>Computer Vision: Algorithms and Applications</a:t>
            </a:r>
            <a:r>
              <a:rPr lang="en-US" dirty="0"/>
              <a:t>, 2010, Richard </a:t>
            </a:r>
            <a:r>
              <a:rPr lang="en-US" dirty="0" err="1"/>
              <a:t>Szeliski</a:t>
            </a:r>
            <a:r>
              <a:rPr lang="en-US" dirty="0"/>
              <a:t> (</a:t>
            </a:r>
            <a:r>
              <a:rPr lang="en-US" dirty="0">
                <a:hlinkClick r:id="rId2"/>
              </a:rPr>
              <a:t>http://szeliski.org/Book/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b="1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83507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Course details</a:t>
            </a:r>
          </a:p>
          <a:p>
            <a:r>
              <a:rPr lang="en-US" dirty="0"/>
              <a:t>What is computer vision (CV)?</a:t>
            </a:r>
          </a:p>
          <a:p>
            <a:r>
              <a:rPr lang="en-US" dirty="0"/>
              <a:t>Course outline</a:t>
            </a:r>
          </a:p>
          <a:p>
            <a:r>
              <a:rPr lang="en-US" b="1" dirty="0"/>
              <a:t>Intro to Python</a:t>
            </a:r>
          </a:p>
        </p:txBody>
      </p:sp>
    </p:spTree>
    <p:extLst>
      <p:ext uri="{BB962C8B-B14F-4D97-AF65-F5344CB8AC3E}">
        <p14:creationId xmlns:p14="http://schemas.microsoft.com/office/powerpoint/2010/main" val="1090554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67F4A-B240-4F7F-9AE9-6424F59F7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567D34-50DB-4410-9DC0-C369CE7F04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student will know and understand key algorithms in computer vision.</a:t>
            </a:r>
          </a:p>
          <a:p>
            <a:r>
              <a:rPr lang="en-US" dirty="0"/>
              <a:t>The student will be familiar with the algorithmic R&amp;D process, with an emphasis on understanding the advantages and disadvantages of various algorithms and building an algorithmic system that concentrates on computer vision and image processing.</a:t>
            </a:r>
          </a:p>
          <a:p>
            <a:r>
              <a:rPr lang="en-US" dirty="0"/>
              <a:t>The student will be able to solve algorithmic problems with computer vision both at theoretical and practical level (in Python using NumPy, Matplotlib, OpenCV &amp; TensorFlow packages).</a:t>
            </a:r>
          </a:p>
        </p:txBody>
      </p:sp>
    </p:spTree>
    <p:extLst>
      <p:ext uri="{BB962C8B-B14F-4D97-AF65-F5344CB8AC3E}">
        <p14:creationId xmlns:p14="http://schemas.microsoft.com/office/powerpoint/2010/main" val="7049408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Prerequisites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 prior knowledge in signal/image processing is assumed.</a:t>
            </a:r>
          </a:p>
          <a:p>
            <a:r>
              <a:rPr lang="en-US" dirty="0"/>
              <a:t>Heavy use in algebra and calculus- mathematical maturity </a:t>
            </a:r>
            <a:r>
              <a:rPr lang="en-US" b="1" dirty="0"/>
              <a:t>is assumed.</a:t>
            </a:r>
          </a:p>
        </p:txBody>
      </p:sp>
      <p:pic>
        <p:nvPicPr>
          <p:cNvPr id="15362" name="Picture 2" descr="Image Previe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581400"/>
            <a:ext cx="8105775" cy="2933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3256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Course details</a:t>
            </a:r>
          </a:p>
          <a:p>
            <a:r>
              <a:rPr lang="en-US" b="1" dirty="0"/>
              <a:t>What is computer vision (CV)?</a:t>
            </a:r>
          </a:p>
          <a:p>
            <a:r>
              <a:rPr lang="en-US" dirty="0"/>
              <a:t>Course outline</a:t>
            </a:r>
          </a:p>
          <a:p>
            <a:r>
              <a:rPr lang="en-US" dirty="0"/>
              <a:t>Intro to Python</a:t>
            </a:r>
          </a:p>
        </p:txBody>
      </p:sp>
      <p:pic>
        <p:nvPicPr>
          <p:cNvPr id="1026" name="Picture 2" descr="Image result for einstein quote dont believe to any quote">
            <a:extLst>
              <a:ext uri="{FF2B5EF4-FFF2-40B4-BE49-F238E27FC236}">
                <a16:creationId xmlns:a16="http://schemas.microsoft.com/office/drawing/2014/main" id="{4648CE92-073D-46F2-8384-9B737C669A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6619" y="2238375"/>
            <a:ext cx="3077381" cy="461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72883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CV?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Computer vision</a:t>
            </a:r>
            <a:r>
              <a:rPr lang="en-US" dirty="0"/>
              <a:t> is an interdisciplinary scientific field that deals with how computers can be made to gain high-level understanding from digital images or videos. [Wikipedia]</a:t>
            </a:r>
          </a:p>
          <a:p>
            <a:r>
              <a:rPr lang="en-US" b="1" dirty="0"/>
              <a:t>Image processing </a:t>
            </a:r>
            <a:r>
              <a:rPr lang="en-US" dirty="0"/>
              <a:t>is an umbrella term for many functions that analyze images or convert one representation of an image into another.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1348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CV?</a:t>
            </a: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82239121"/>
              </p:ext>
            </p:extLst>
          </p:nvPr>
        </p:nvGraphicFramePr>
        <p:xfrm>
          <a:off x="152400" y="1219200"/>
          <a:ext cx="8839200" cy="13817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946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46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46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Output</a:t>
                      </a:r>
                    </a:p>
                    <a:p>
                      <a:r>
                        <a:rPr lang="en-US" dirty="0"/>
                        <a:t>Input</a:t>
                      </a:r>
                    </a:p>
                  </a:txBody>
                  <a:tcP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Data</a:t>
                      </a:r>
                    </a:p>
                  </a:txBody>
                  <a:tcP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Image</a:t>
                      </a:r>
                    </a:p>
                  </a:txBody>
                  <a:tcP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Data</a:t>
                      </a: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Signal processing </a:t>
                      </a: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Computer graphics</a:t>
                      </a: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Image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Computer vision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Image processing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4" name="Oval 13"/>
          <p:cNvSpPr/>
          <p:nvPr/>
        </p:nvSpPr>
        <p:spPr>
          <a:xfrm>
            <a:off x="2743201" y="3645876"/>
            <a:ext cx="2057400" cy="2057400"/>
          </a:xfrm>
          <a:prstGeom prst="ellipse">
            <a:avLst/>
          </a:prstGeom>
          <a:solidFill>
            <a:srgbClr val="6699FF">
              <a:alpha val="23922"/>
            </a:srgbClr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  <a:p>
            <a:pPr algn="ctr"/>
            <a:endParaRPr lang="en-US" dirty="0">
              <a:solidFill>
                <a:sysClr val="windowText" lastClr="000000"/>
              </a:solidFill>
            </a:endParaRPr>
          </a:p>
          <a:p>
            <a:pPr algn="ctr"/>
            <a:endParaRPr lang="en-US" dirty="0">
              <a:solidFill>
                <a:sysClr val="windowText" lastClr="000000"/>
              </a:solidFill>
            </a:endParaRPr>
          </a:p>
          <a:p>
            <a:pPr algn="ctr"/>
            <a:endParaRPr lang="en-US" dirty="0">
              <a:solidFill>
                <a:sysClr val="windowText" lastClr="000000"/>
              </a:solidFill>
            </a:endParaRPr>
          </a:p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Image processing</a:t>
            </a:r>
          </a:p>
        </p:txBody>
      </p:sp>
      <p:sp>
        <p:nvSpPr>
          <p:cNvPr id="15" name="Oval 14"/>
          <p:cNvSpPr/>
          <p:nvPr/>
        </p:nvSpPr>
        <p:spPr>
          <a:xfrm>
            <a:off x="2362201" y="3645876"/>
            <a:ext cx="2819400" cy="2895600"/>
          </a:xfrm>
          <a:prstGeom prst="ellipse">
            <a:avLst/>
          </a:prstGeom>
          <a:solidFill>
            <a:srgbClr val="6699FF">
              <a:alpha val="23922"/>
            </a:srgbClr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  <a:p>
            <a:pPr algn="ctr"/>
            <a:endParaRPr lang="en-US" dirty="0">
              <a:solidFill>
                <a:sysClr val="windowText" lastClr="000000"/>
              </a:solidFill>
            </a:endParaRPr>
          </a:p>
          <a:p>
            <a:pPr algn="ctr"/>
            <a:endParaRPr lang="en-US" dirty="0">
              <a:solidFill>
                <a:sysClr val="windowText" lastClr="000000"/>
              </a:solidFill>
            </a:endParaRPr>
          </a:p>
          <a:p>
            <a:pPr algn="ctr"/>
            <a:endParaRPr lang="en-US" dirty="0">
              <a:solidFill>
                <a:sysClr val="windowText" lastClr="000000"/>
              </a:solidFill>
            </a:endParaRPr>
          </a:p>
          <a:p>
            <a:pPr algn="ctr"/>
            <a:endParaRPr lang="en-US" dirty="0">
              <a:solidFill>
                <a:sysClr val="windowText" lastClr="000000"/>
              </a:solidFill>
            </a:endParaRPr>
          </a:p>
          <a:p>
            <a:pPr algn="ctr"/>
            <a:endParaRPr lang="en-US" dirty="0">
              <a:solidFill>
                <a:sysClr val="windowText" lastClr="000000"/>
              </a:solidFill>
            </a:endParaRPr>
          </a:p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Signal processing</a:t>
            </a:r>
          </a:p>
        </p:txBody>
      </p:sp>
      <p:sp>
        <p:nvSpPr>
          <p:cNvPr id="16" name="Oval 15"/>
          <p:cNvSpPr/>
          <p:nvPr/>
        </p:nvSpPr>
        <p:spPr>
          <a:xfrm>
            <a:off x="1066801" y="2878015"/>
            <a:ext cx="3200400" cy="3048000"/>
          </a:xfrm>
          <a:prstGeom prst="ellipse">
            <a:avLst/>
          </a:prstGeom>
          <a:solidFill>
            <a:srgbClr val="6699FF">
              <a:alpha val="23922"/>
            </a:srgbClr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Computer vision</a:t>
            </a:r>
          </a:p>
        </p:txBody>
      </p:sp>
      <p:sp>
        <p:nvSpPr>
          <p:cNvPr id="17" name="Oval 16"/>
          <p:cNvSpPr/>
          <p:nvPr/>
        </p:nvSpPr>
        <p:spPr>
          <a:xfrm>
            <a:off x="2057400" y="2801815"/>
            <a:ext cx="4572001" cy="2133600"/>
          </a:xfrm>
          <a:prstGeom prst="ellipse">
            <a:avLst/>
          </a:prstGeom>
          <a:solidFill>
            <a:srgbClr val="6699FF">
              <a:alpha val="23922"/>
            </a:srgbClr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Machine learning</a:t>
            </a:r>
          </a:p>
          <a:p>
            <a:pPr algn="ctr"/>
            <a:endParaRPr lang="en-US" dirty="0">
              <a:solidFill>
                <a:sysClr val="windowText" lastClr="000000"/>
              </a:solidFill>
            </a:endParaRPr>
          </a:p>
          <a:p>
            <a:pPr algn="ctr"/>
            <a:endParaRPr lang="en-US" dirty="0">
              <a:solidFill>
                <a:sysClr val="windowText" lastClr="000000"/>
              </a:solidFill>
            </a:endParaRPr>
          </a:p>
          <a:p>
            <a:pPr algn="ctr"/>
            <a:endParaRPr lang="en-US" dirty="0">
              <a:solidFill>
                <a:sysClr val="windowText" lastClr="000000"/>
              </a:solidFill>
            </a:endParaRPr>
          </a:p>
          <a:p>
            <a:pPr algn="ctr"/>
            <a:endParaRPr lang="en-US" dirty="0">
              <a:solidFill>
                <a:sysClr val="windowText" lastClr="000000"/>
              </a:solidFill>
            </a:endParaRPr>
          </a:p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8" name="Oval 17"/>
          <p:cNvSpPr/>
          <p:nvPr/>
        </p:nvSpPr>
        <p:spPr>
          <a:xfrm>
            <a:off x="5638800" y="3778738"/>
            <a:ext cx="1791676" cy="1676400"/>
          </a:xfrm>
          <a:prstGeom prst="ellipse">
            <a:avLst/>
          </a:prstGeom>
          <a:solidFill>
            <a:srgbClr val="6699FF">
              <a:alpha val="23922"/>
            </a:srgbClr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Computer graphics</a:t>
            </a:r>
          </a:p>
        </p:txBody>
      </p:sp>
    </p:spTree>
    <p:extLst>
      <p:ext uri="{BB962C8B-B14F-4D97-AF65-F5344CB8AC3E}">
        <p14:creationId xmlns:p14="http://schemas.microsoft.com/office/powerpoint/2010/main" val="25162464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CV?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 rot="19636341">
            <a:off x="2362883" y="1539786"/>
            <a:ext cx="4243987" cy="378565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000" b="1" cap="all" spc="0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IT’s</a:t>
            </a:r>
          </a:p>
          <a:p>
            <a:pPr algn="ctr"/>
            <a:r>
              <a:rPr lang="en-US" sz="8000" b="1" cap="all" spc="0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f***</a:t>
            </a:r>
            <a:r>
              <a:rPr lang="en-US" sz="8000" b="1" cap="all" spc="0" dirty="0" err="1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ing</a:t>
            </a:r>
            <a:endParaRPr lang="en-US" sz="8000" b="1" cap="all" spc="0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  <a:p>
            <a:pPr algn="ctr"/>
            <a:r>
              <a:rPr lang="en-US" sz="8000" b="1" cap="all" spc="0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 cool</a:t>
            </a:r>
          </a:p>
        </p:txBody>
      </p:sp>
    </p:spTree>
    <p:extLst>
      <p:ext uri="{BB962C8B-B14F-4D97-AF65-F5344CB8AC3E}">
        <p14:creationId xmlns:p14="http://schemas.microsoft.com/office/powerpoint/2010/main" val="2213069541"/>
      </p:ext>
    </p:extLst>
  </p:cSld>
  <p:clrMapOvr>
    <a:masterClrMapping/>
  </p:clrMapOvr>
</p:sld>
</file>

<file path=ppt/theme/theme1.xml><?xml version="1.0" encoding="utf-8"?>
<a:theme xmlns:a="http://schemas.openxmlformats.org/drawingml/2006/main" name="class_layout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3460</TotalTime>
  <Words>813</Words>
  <Application>Microsoft Office PowerPoint</Application>
  <PresentationFormat>On-screen Show (4:3)</PresentationFormat>
  <Paragraphs>142</Paragraphs>
  <Slides>30</Slides>
  <Notes>0</Notes>
  <HiddenSlides>2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3" baseType="lpstr">
      <vt:lpstr>Arial</vt:lpstr>
      <vt:lpstr>Calibri</vt:lpstr>
      <vt:lpstr>class_layout</vt:lpstr>
      <vt:lpstr>Intro to Computer Vision</vt:lpstr>
      <vt:lpstr>contents</vt:lpstr>
      <vt:lpstr>References </vt:lpstr>
      <vt:lpstr>Course objectives</vt:lpstr>
      <vt:lpstr>Prerequisites </vt:lpstr>
      <vt:lpstr>contents</vt:lpstr>
      <vt:lpstr>What is CV?</vt:lpstr>
      <vt:lpstr>What is CV?</vt:lpstr>
      <vt:lpstr>Why CV?</vt:lpstr>
      <vt:lpstr>Why CV?</vt:lpstr>
      <vt:lpstr>PrimeSense == Kinect</vt:lpstr>
      <vt:lpstr>Why CV?</vt:lpstr>
      <vt:lpstr>Mobileye</vt:lpstr>
      <vt:lpstr>Why CV?</vt:lpstr>
      <vt:lpstr>More CV related topics</vt:lpstr>
      <vt:lpstr>contents</vt:lpstr>
      <vt:lpstr>Course outline</vt:lpstr>
      <vt:lpstr>Image processing</vt:lpstr>
      <vt:lpstr>Edge Detection</vt:lpstr>
      <vt:lpstr>Shape detection</vt:lpstr>
      <vt:lpstr>Curve fitting &amp; Hough transform</vt:lpstr>
      <vt:lpstr>Digital cameras</vt:lpstr>
      <vt:lpstr>Image calibration</vt:lpstr>
      <vt:lpstr>Stereo &amp; 3d cameras</vt:lpstr>
      <vt:lpstr>Features</vt:lpstr>
      <vt:lpstr>Neural networks</vt:lpstr>
      <vt:lpstr>Dream generator- style transfer</vt:lpstr>
      <vt:lpstr>Dream generator- style transfer</vt:lpstr>
      <vt:lpstr>And some more AI stuff</vt:lpstr>
      <vt:lpstr>contents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Yoni Chechik</dc:creator>
  <cp:lastModifiedBy> </cp:lastModifiedBy>
  <cp:revision>51</cp:revision>
  <dcterms:created xsi:type="dcterms:W3CDTF">2019-07-08T06:45:54Z</dcterms:created>
  <dcterms:modified xsi:type="dcterms:W3CDTF">2020-02-22T13:16:50Z</dcterms:modified>
</cp:coreProperties>
</file>